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9"/>
  </p:notesMasterIdLst>
  <p:sldIdLst>
    <p:sldId id="257" r:id="rId2"/>
    <p:sldId id="256" r:id="rId3"/>
    <p:sldId id="271" r:id="rId4"/>
    <p:sldId id="258" r:id="rId5"/>
    <p:sldId id="267" r:id="rId6"/>
    <p:sldId id="259" r:id="rId7"/>
    <p:sldId id="260" r:id="rId8"/>
    <p:sldId id="261" r:id="rId9"/>
    <p:sldId id="269" r:id="rId10"/>
    <p:sldId id="262" r:id="rId11"/>
    <p:sldId id="273" r:id="rId12"/>
    <p:sldId id="264" r:id="rId13"/>
    <p:sldId id="263" r:id="rId14"/>
    <p:sldId id="265" r:id="rId15"/>
    <p:sldId id="268" r:id="rId16"/>
    <p:sldId id="266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77EB-F67C-407E-BCED-FF3C357B2231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8524-EC93-42C6-94E1-A63D43F33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12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46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03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797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56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92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535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40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11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84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644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36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1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878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09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66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8524-EC93-42C6-94E1-A63D43F332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73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62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02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17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4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27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14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2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73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88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22517-79EA-4C8A-9D61-BB0698A77197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4F04-C17A-4C5C-8EDE-BA0F5E6BA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967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tasia-Labs/plutarch-merkle-tre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nastasia-Labs/aiken-linked-list" TargetMode="External"/><Relationship Id="rId4" Type="http://schemas.openxmlformats.org/officeDocument/2006/relationships/hyperlink" Target="https://github.com/Anastasia-Labs/plutarch-tri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86076" y="4950993"/>
            <a:ext cx="11019847" cy="16663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The Trifecta of Data Structures: Merkle Trees, Tries, and Linked Lists for Cutting-Edge Contracts</a:t>
            </a:r>
            <a:endParaRPr lang="en-GB"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930187" y="1741724"/>
            <a:ext cx="1792687" cy="7391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    </a:t>
            </a:r>
            <a:r>
              <a:rPr lang="en" b="1" dirty="0"/>
              <a:t> Fund 10</a:t>
            </a:r>
            <a:endParaRPr b="1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99" y="179437"/>
            <a:ext cx="3679768" cy="193186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008653" y="1469924"/>
            <a:ext cx="1714221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</a:rPr>
              <a:t>Fund 10</a:t>
            </a:r>
            <a:endParaRPr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BB0E6-E5A9-D9C1-2D9B-BB76C560C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14" y="2461030"/>
            <a:ext cx="3707698" cy="22295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47" y="103340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2800" dirty="0"/>
              <a:t>Phase 3: Documentation</a:t>
            </a:r>
            <a:br>
              <a:rPr lang="en" sz="2800" dirty="0"/>
            </a:br>
            <a:br>
              <a:rPr lang="en" sz="2800" dirty="0"/>
            </a:br>
            <a:endParaRPr lang="en-GB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682790" y="547436"/>
            <a:ext cx="10596814" cy="59857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/>
              <a:t>We created user-friendly documentation to help developers of all skill levels understand and implement the data structures we developed. Our documentation includes;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Merkle Tree: Detailed guides and practical examples can be found at:</a:t>
            </a:r>
          </a:p>
          <a:p>
            <a:pPr algn="l">
              <a:lnSpc>
                <a:spcPct val="100000"/>
              </a:lnSpc>
            </a:pPr>
            <a:r>
              <a:rPr lang="en" sz="2400" dirty="0"/>
              <a:t>  	Aiken: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https://github.com/Anastasia-Labs/aiken-merkle-tree</a:t>
            </a: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sz="2400" dirty="0"/>
              <a:t>	Plutarch: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https://github.com/Anastasia-Labs/plutarch-merkle-tree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Trie</a:t>
            </a:r>
            <a:r>
              <a:rPr lang="en-GB" sz="2400" dirty="0"/>
              <a:t>: The step by step instructions and tutorials can be found here:</a:t>
            </a:r>
            <a:br>
              <a:rPr lang="en-GB" sz="2400" dirty="0"/>
            </a:br>
            <a:r>
              <a:rPr lang="en-GB" sz="2400" dirty="0"/>
              <a:t>	Aiken: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https://github.com/Anastasia-Labs/aiken-trie</a:t>
            </a:r>
          </a:p>
          <a:p>
            <a:pPr algn="l">
              <a:lnSpc>
                <a:spcPct val="100000"/>
              </a:lnSpc>
            </a:pPr>
            <a:r>
              <a:rPr lang="en-GB" sz="2400" dirty="0"/>
              <a:t>	</a:t>
            </a:r>
            <a:r>
              <a:rPr lang="en" sz="2400" dirty="0"/>
              <a:t>Plutarch: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https://github.com/Anastasia-Labs/plutarch-trie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Linked Lists: Clear diagrams and examples can be found:</a:t>
            </a:r>
          </a:p>
          <a:p>
            <a:pPr algn="l">
              <a:lnSpc>
                <a:spcPct val="100000"/>
              </a:lnSpc>
            </a:pPr>
            <a:r>
              <a:rPr lang="en" sz="2400" dirty="0"/>
              <a:t>	Aiken: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https://github.com/Anastasia-Labs/aiken-linked-list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sz="2400" dirty="0"/>
              <a:t>	Plutarch: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https://github.com/Anastasia-Labs/plutarch-linked-list</a:t>
            </a:r>
            <a:r>
              <a:rPr lang="en" sz="2400" dirty="0"/>
              <a:t>	</a:t>
            </a:r>
          </a:p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br>
              <a:rPr lang="en-GB" sz="2000" dirty="0"/>
            </a:br>
            <a:r>
              <a:rPr lang="en-GB" sz="2000" dirty="0"/>
              <a:t>	</a:t>
            </a: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42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797593" y="170566"/>
            <a:ext cx="10596814" cy="4370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400" dirty="0"/>
              <a:t>	Merkle Tree: Below is an Aiken execution demo of a Merkle Tree. </a:t>
            </a:r>
            <a:br>
              <a:rPr lang="en-GB" sz="2400" dirty="0"/>
            </a:br>
            <a:r>
              <a:rPr lang="en-GB" sz="2400" dirty="0"/>
              <a:t>	</a:t>
            </a:r>
            <a:br>
              <a:rPr lang="en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0CD21D-8C45-61F9-1FFE-A0BC98AF3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59" y="726972"/>
            <a:ext cx="9386058" cy="59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8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797593" y="131758"/>
            <a:ext cx="10596814" cy="590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l"/>
            <a:r>
              <a:rPr lang="en-GB" sz="2400" dirty="0"/>
              <a:t>	</a:t>
            </a:r>
            <a:r>
              <a:rPr lang="en-GB" sz="2400" dirty="0" err="1"/>
              <a:t>Trie</a:t>
            </a:r>
            <a:r>
              <a:rPr lang="en-GB" sz="2400" dirty="0"/>
              <a:t>: This is the Aiken execution demo of a </a:t>
            </a:r>
            <a:r>
              <a:rPr lang="en-GB" sz="2400" dirty="0" err="1"/>
              <a:t>Trie</a:t>
            </a:r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6C8F7-7904-AE8B-8755-E9405C5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0" y="776037"/>
            <a:ext cx="10205908" cy="58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2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78F38-6F43-71B8-A251-ACED21BEE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35" y="837040"/>
            <a:ext cx="9743575" cy="5751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29CA7-58AA-B138-A470-BB0D0467FFD5}"/>
              </a:ext>
            </a:extLst>
          </p:cNvPr>
          <p:cNvSpPr txBox="1">
            <a:spLocks/>
          </p:cNvSpPr>
          <p:nvPr/>
        </p:nvSpPr>
        <p:spPr>
          <a:xfrm>
            <a:off x="987935" y="48125"/>
            <a:ext cx="9743575" cy="757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>
              <a:lnSpc>
                <a:spcPct val="100000"/>
              </a:lnSpc>
            </a:pPr>
            <a:r>
              <a:rPr lang="en" sz="2400" dirty="0"/>
              <a:t>Linked Lists: Below is the Linked Lists execution demo.</a:t>
            </a: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70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C5FAB-B4FD-D924-AB37-BE01BCE44D44}"/>
              </a:ext>
            </a:extLst>
          </p:cNvPr>
          <p:cNvSpPr txBox="1">
            <a:spLocks/>
          </p:cNvSpPr>
          <p:nvPr/>
        </p:nvSpPr>
        <p:spPr>
          <a:xfrm>
            <a:off x="401052" y="685800"/>
            <a:ext cx="9753601" cy="59135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Implementation of advanced data structures (Merkle Trees, Tries and Linked Lists) in Aiken and Plutarch.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Extensive documentation and tutorials to enrich the Cardano community with educational resources and scaling solutions.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sz="20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Some of the data structures are already in use by some industry leaders such as Sundae Labs,</a:t>
            </a:r>
            <a:r>
              <a:rPr lang="en" sz="2400" dirty="0"/>
              <a:t> where they use Linked Lists for their Single Asset Staking library and their Taste Test mechanism.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sz="20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Quality assurance through rigorous code reviews and comprehensive unit tests.	</a:t>
            </a:r>
          </a:p>
          <a:p>
            <a:pPr algn="l">
              <a:lnSpc>
                <a:spcPct val="100000"/>
              </a:lnSpc>
            </a:pPr>
            <a:endParaRPr lang="en" sz="2000" dirty="0"/>
          </a:p>
          <a:p>
            <a:pPr algn="l"/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85B086-4F8C-AA56-2F70-BA173E046C1D}"/>
              </a:ext>
            </a:extLst>
          </p:cNvPr>
          <p:cNvSpPr txBox="1">
            <a:spLocks/>
          </p:cNvSpPr>
          <p:nvPr/>
        </p:nvSpPr>
        <p:spPr>
          <a:xfrm>
            <a:off x="401052" y="72189"/>
            <a:ext cx="3346785" cy="613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GB" sz="3600" dirty="0"/>
              <a:t>Achievements</a:t>
            </a:r>
            <a:endParaRPr lang="en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8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B72FEB-FE4B-83E8-E20D-A7FE7450E133}"/>
              </a:ext>
            </a:extLst>
          </p:cNvPr>
          <p:cNvSpPr txBox="1">
            <a:spLocks/>
          </p:cNvSpPr>
          <p:nvPr/>
        </p:nvSpPr>
        <p:spPr>
          <a:xfrm>
            <a:off x="401052" y="138363"/>
            <a:ext cx="3238502" cy="860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" sz="3600" dirty="0"/>
              <a:t>Key Learnings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320BDC-B398-B39A-6651-0348906F9D67}"/>
              </a:ext>
            </a:extLst>
          </p:cNvPr>
          <p:cNvSpPr txBox="1">
            <a:spLocks/>
          </p:cNvSpPr>
          <p:nvPr/>
        </p:nvSpPr>
        <p:spPr>
          <a:xfrm>
            <a:off x="401052" y="1161047"/>
            <a:ext cx="10090486" cy="28214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Efficiency and data integrity with Merkle Trees</a:t>
            </a:r>
          </a:p>
          <a:p>
            <a:pPr algn="l">
              <a:lnSpc>
                <a:spcPct val="100000"/>
              </a:lnSpc>
            </a:pPr>
            <a:endParaRPr lang="en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Flexibility and efficiency with Linked Lists</a:t>
            </a:r>
          </a:p>
          <a:p>
            <a:pPr algn="l">
              <a:lnSpc>
                <a:spcPct val="100000"/>
              </a:lnSpc>
            </a:pPr>
            <a:endParaRPr lang="en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Managing mutable data with Tries</a:t>
            </a:r>
          </a:p>
          <a:p>
            <a:pPr algn="l">
              <a:lnSpc>
                <a:spcPct val="100000"/>
              </a:lnSpc>
            </a:pPr>
            <a:endParaRPr lang="en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Further experience with Aiken and Plutarch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85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5FAB-B4FD-D924-AB37-BE01BCE44D44}"/>
              </a:ext>
            </a:extLst>
          </p:cNvPr>
          <p:cNvSpPr txBox="1">
            <a:spLocks/>
          </p:cNvSpPr>
          <p:nvPr/>
        </p:nvSpPr>
        <p:spPr>
          <a:xfrm>
            <a:off x="401052" y="1143001"/>
            <a:ext cx="9753601" cy="29477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Sparking Interest and Collaboration</a:t>
            </a:r>
          </a:p>
          <a:p>
            <a:pPr algn="l">
              <a:lnSpc>
                <a:spcPct val="100000"/>
              </a:lnSpc>
            </a:pPr>
            <a:endParaRPr lang="en-GB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Continuous Improvement</a:t>
            </a:r>
          </a:p>
          <a:p>
            <a:pPr algn="l">
              <a:lnSpc>
                <a:spcPct val="100000"/>
              </a:lnSpc>
            </a:pPr>
            <a:endParaRPr lang="en-GB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Documentation Improvement</a:t>
            </a:r>
          </a:p>
          <a:p>
            <a:pPr algn="l">
              <a:lnSpc>
                <a:spcPct val="100000"/>
              </a:lnSpc>
            </a:pPr>
            <a:endParaRPr lang="en-GB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Long-Term Commitment</a:t>
            </a:r>
            <a:endParaRPr lang="en" sz="2400" dirty="0"/>
          </a:p>
          <a:p>
            <a:pPr algn="l"/>
            <a:endParaRPr lang="en" sz="2000" dirty="0"/>
          </a:p>
          <a:p>
            <a:pPr algn="l"/>
            <a:endParaRPr lang="e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85B086-4F8C-AA56-2F70-BA173E046C1D}"/>
              </a:ext>
            </a:extLst>
          </p:cNvPr>
          <p:cNvSpPr txBox="1">
            <a:spLocks/>
          </p:cNvSpPr>
          <p:nvPr/>
        </p:nvSpPr>
        <p:spPr>
          <a:xfrm>
            <a:off x="401052" y="60159"/>
            <a:ext cx="9320464" cy="860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" sz="3600" dirty="0"/>
              <a:t>Future Prospects and Community Impact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1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B72FEB-FE4B-83E8-E20D-A7FE7450E133}"/>
              </a:ext>
            </a:extLst>
          </p:cNvPr>
          <p:cNvSpPr txBox="1">
            <a:spLocks/>
          </p:cNvSpPr>
          <p:nvPr/>
        </p:nvSpPr>
        <p:spPr>
          <a:xfrm>
            <a:off x="418095" y="114299"/>
            <a:ext cx="3238502" cy="860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GB" sz="3600" dirty="0"/>
              <a:t>Conclusion</a:t>
            </a:r>
            <a:endParaRPr lang="en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320BDC-B398-B39A-6651-0348906F9D67}"/>
              </a:ext>
            </a:extLst>
          </p:cNvPr>
          <p:cNvSpPr txBox="1">
            <a:spLocks/>
          </p:cNvSpPr>
          <p:nvPr/>
        </p:nvSpPr>
        <p:spPr>
          <a:xfrm>
            <a:off x="401052" y="974558"/>
            <a:ext cx="9868905" cy="24544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The project has bridged the gap of lack of scaling resources by providing essential data structures and comprehensive documentation</a:t>
            </a:r>
          </a:p>
          <a:p>
            <a:pPr algn="l">
              <a:lnSpc>
                <a:spcPct val="100000"/>
              </a:lnSpc>
            </a:pPr>
            <a:endParaRPr lang="en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These tools will  enhance the scalability of Cardano based Apps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C40EB7-71B4-355F-1567-E4D6646040CD}"/>
              </a:ext>
            </a:extLst>
          </p:cNvPr>
          <p:cNvSpPr txBox="1">
            <a:spLocks/>
          </p:cNvSpPr>
          <p:nvPr/>
        </p:nvSpPr>
        <p:spPr>
          <a:xfrm>
            <a:off x="509336" y="3579394"/>
            <a:ext cx="3238502" cy="5775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GB" sz="3600" dirty="0"/>
              <a:t>Links:</a:t>
            </a:r>
            <a:endParaRPr lang="en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03ED6C-BCD9-33D3-8DB6-D4346E3AE2DB}"/>
              </a:ext>
            </a:extLst>
          </p:cNvPr>
          <p:cNvSpPr txBox="1">
            <a:spLocks/>
          </p:cNvSpPr>
          <p:nvPr/>
        </p:nvSpPr>
        <p:spPr>
          <a:xfrm>
            <a:off x="509336" y="4090737"/>
            <a:ext cx="10084469" cy="26108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Data Structures: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https://github.com/Anastasia-Labs/data-structures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Anastasia Labs: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https://anastasialabs.com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Twitter / X: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https://x.com/AnastasiaLabs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Discord: </a:t>
            </a:r>
            <a:r>
              <a:rPr lang="en-GB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https://discord.com/invite/8TYSgwthVy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00" dirty="0"/>
              <a:t>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br>
              <a:rPr lang="en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GB" sz="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				</a:t>
            </a:r>
            <a:endParaRPr lang="en" sz="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85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3" y="432161"/>
            <a:ext cx="2442412" cy="5946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" sz="4000" dirty="0"/>
              <a:t>Challenge</a:t>
            </a:r>
            <a:br>
              <a:rPr lang="en" sz="6000" dirty="0"/>
            </a:b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607593" y="1351691"/>
            <a:ext cx="10122568" cy="37557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9600" dirty="0"/>
              <a:t>To address the scalability challenges due to constraints like the single </a:t>
            </a:r>
            <a:r>
              <a:rPr lang="en-US" sz="9600" dirty="0" err="1"/>
              <a:t>UTxO</a:t>
            </a:r>
            <a:r>
              <a:rPr lang="en-US" sz="9600" dirty="0"/>
              <a:t> model and the 16-kilobyte (KB) transaction size limit.</a:t>
            </a:r>
          </a:p>
          <a:p>
            <a:pPr algn="l">
              <a:lnSpc>
                <a:spcPct val="170000"/>
              </a:lnSpc>
            </a:pPr>
            <a:endParaRPr lang="en" sz="9600" dirty="0"/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" sz="9600" dirty="0"/>
              <a:t>To address the absence of shared design patterns as well as limited practical examples and educational resources for scaling solutions in the Cardano community.</a:t>
            </a:r>
            <a:br>
              <a:rPr lang="en" sz="9600" dirty="0"/>
            </a:b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257998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788067" y="1311439"/>
            <a:ext cx="10222832" cy="5023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To design and develop efficient data structures for the Cardano Blockchain in Aiken and Plutarch.</a:t>
            </a:r>
          </a:p>
          <a:p>
            <a:pPr algn="l"/>
            <a:endParaRPr lang="en-US" dirty="0"/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Merkle Trees</a:t>
            </a:r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Linked Lists</a:t>
            </a:r>
          </a:p>
          <a:p>
            <a:pPr marL="800100" lvl="1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Tries</a:t>
            </a:r>
          </a:p>
          <a:p>
            <a:pPr lvl="1" algn="l"/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600" dirty="0"/>
              <a:t>To ensure these data structures go through rigorous testing and are production-ready.</a:t>
            </a:r>
          </a:p>
          <a:p>
            <a:pPr algn="l"/>
            <a:endParaRPr lang="en-GB" dirty="0"/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2600" dirty="0"/>
              <a:t>To provide detailed, easy-to-follow documentation to help developers implement these structures.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94559AB-B9E8-9C1A-49DC-8BADC367A79C}"/>
              </a:ext>
            </a:extLst>
          </p:cNvPr>
          <p:cNvSpPr txBox="1">
            <a:spLocks/>
          </p:cNvSpPr>
          <p:nvPr/>
        </p:nvSpPr>
        <p:spPr>
          <a:xfrm>
            <a:off x="788067" y="313705"/>
            <a:ext cx="4168944" cy="649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/>
              <a:t>Project Objectives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26314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3600" dirty="0"/>
              <a:t>Execution and Milestones</a:t>
            </a:r>
            <a:br>
              <a:rPr lang="en" sz="3600" dirty="0"/>
            </a:br>
            <a:endParaRPr lang="en-GB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EEDEB7-EF4A-757C-C146-9896773FEB3D}"/>
              </a:ext>
            </a:extLst>
          </p:cNvPr>
          <p:cNvSpPr txBox="1">
            <a:spLocks/>
          </p:cNvSpPr>
          <p:nvPr/>
        </p:nvSpPr>
        <p:spPr>
          <a:xfrm>
            <a:off x="1259305" y="1648326"/>
            <a:ext cx="5550569" cy="1780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endParaRPr lang="en" sz="2400" dirty="0"/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/>
              <a:t>Design and Development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/>
              <a:t>Testing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" sz="2400" dirty="0"/>
              <a:t>Documentation</a:t>
            </a:r>
            <a:br>
              <a:rPr lang="en" sz="2400" dirty="0"/>
            </a:br>
            <a:endParaRPr lang="en-GB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981575" y="865425"/>
            <a:ext cx="9401678" cy="4863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" sz="2400" dirty="0"/>
              <a:t>We divided our project into three phases.</a:t>
            </a:r>
          </a:p>
        </p:txBody>
      </p:sp>
    </p:spTree>
    <p:extLst>
      <p:ext uri="{BB962C8B-B14F-4D97-AF65-F5344CB8AC3E}">
        <p14:creationId xmlns:p14="http://schemas.microsoft.com/office/powerpoint/2010/main" val="103637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984583" y="905953"/>
            <a:ext cx="10222831" cy="1482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</a:pPr>
            <a:r>
              <a:rPr lang="en" sz="5100" dirty="0"/>
              <a:t>We successfully designed and developed  the data structures in both Aiken and Plutarch:</a:t>
            </a:r>
            <a:endParaRPr lang="en-US" sz="5100" dirty="0"/>
          </a:p>
          <a:p>
            <a:pPr algn="l"/>
            <a:r>
              <a:rPr lang="en-US" dirty="0"/>
              <a:t>	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BE776AD-D981-9907-59DE-F5C8DF8AFF93}"/>
              </a:ext>
            </a:extLst>
          </p:cNvPr>
          <p:cNvSpPr txBox="1">
            <a:spLocks/>
          </p:cNvSpPr>
          <p:nvPr/>
        </p:nvSpPr>
        <p:spPr>
          <a:xfrm>
            <a:off x="984584" y="327469"/>
            <a:ext cx="7092617" cy="486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sz="3200" dirty="0"/>
              <a:t>Phase 1: Design and Development</a:t>
            </a:r>
          </a:p>
          <a:p>
            <a:pPr algn="l"/>
            <a:endParaRPr lang="en-GB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0C527B-ED8C-A3B0-C96B-5AF90D3C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4" y="2480446"/>
            <a:ext cx="457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E4B2C1-6B4C-5BC8-4D7A-917DA153C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624104"/>
            <a:ext cx="457200" cy="4572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7DC7C70-834A-8251-0903-B5FCBA582714}"/>
              </a:ext>
            </a:extLst>
          </p:cNvPr>
          <p:cNvSpPr txBox="1">
            <a:spLocks/>
          </p:cNvSpPr>
          <p:nvPr/>
        </p:nvSpPr>
        <p:spPr>
          <a:xfrm>
            <a:off x="1919035" y="2480446"/>
            <a:ext cx="9288379" cy="42873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Why Aiken?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Aiken is particularly known for its expressive syntax, strong typing system, and 	rapid   community adoption.</a:t>
            </a:r>
          </a:p>
          <a:p>
            <a:pPr algn="l"/>
            <a:endParaRPr lang="en-US" dirty="0"/>
          </a:p>
          <a:p>
            <a:pPr algn="l"/>
            <a:r>
              <a:rPr lang="en-GB" sz="2400" dirty="0"/>
              <a:t>Why Plutarch?</a:t>
            </a:r>
          </a:p>
          <a:p>
            <a:pPr algn="l">
              <a:lnSpc>
                <a:spcPct val="150000"/>
              </a:lnSpc>
            </a:pPr>
            <a:r>
              <a:rPr lang="en-GB" sz="2400" dirty="0"/>
              <a:t>Plutarch is known for its ability to manipulate outcomes at a lower    level (close to UPLC), which enabled control over the execution of smart contracts.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2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3200" dirty="0"/>
              <a:t>Why Merkle Trees?</a:t>
            </a:r>
            <a:br>
              <a:rPr lang="en" sz="3200" dirty="0"/>
            </a:br>
            <a:br>
              <a:rPr lang="en" sz="2800" dirty="0"/>
            </a:br>
            <a:endParaRPr lang="en-GB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981575" y="865425"/>
            <a:ext cx="10596814" cy="1986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It is valuable in providing the presence of arbitrary data within the tree structure. By carrying only the root hash in the script, an effective and space-saving proof can be generated, ensuring data integrity and validity.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Merkle Root</a:t>
            </a:r>
          </a:p>
          <a:p>
            <a:pPr algn="l"/>
            <a:r>
              <a:rPr lang="en-GB" sz="2000" dirty="0"/>
              <a:t>                            		        |</a:t>
            </a:r>
          </a:p>
          <a:p>
            <a:pPr algn="l"/>
            <a:r>
              <a:rPr lang="en-GB" sz="2000" dirty="0"/>
              <a:t>                		+---------------+---------------+</a:t>
            </a:r>
          </a:p>
          <a:p>
            <a:pPr algn="l"/>
            <a:r>
              <a:rPr lang="en-GB" sz="2000" dirty="0"/>
              <a:t>              		 |                      	               |</a:t>
            </a:r>
          </a:p>
          <a:p>
            <a:pPr algn="l"/>
            <a:r>
              <a:rPr lang="en-GB" sz="2000" dirty="0"/>
              <a:t>           		        Hash(A+B)      	         Hash(C+D)</a:t>
            </a:r>
          </a:p>
          <a:p>
            <a:pPr algn="l"/>
            <a:r>
              <a:rPr lang="en-GB" sz="2000" dirty="0"/>
              <a:t>             			 |                      	               |</a:t>
            </a:r>
          </a:p>
          <a:p>
            <a:pPr algn="l"/>
            <a:r>
              <a:rPr lang="en-GB" sz="2000" dirty="0"/>
              <a:t>       		     +-----+-----+               	       +-----+-----+</a:t>
            </a:r>
          </a:p>
          <a:p>
            <a:pPr algn="l"/>
            <a:r>
              <a:rPr lang="en-GB" sz="2000" dirty="0"/>
              <a:t>      		     |                |                        |                |</a:t>
            </a:r>
          </a:p>
          <a:p>
            <a:pPr algn="l"/>
            <a:r>
              <a:rPr lang="en-GB" sz="2000" dirty="0"/>
              <a:t>   		Hash(A)   Hash(B)           Hash(C)    Hash(D)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374799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3200" dirty="0"/>
              <a:t>Why Trie?</a:t>
            </a:r>
            <a:br>
              <a:rPr lang="en" sz="3200" dirty="0"/>
            </a:br>
            <a:br>
              <a:rPr lang="en" sz="2800" dirty="0"/>
            </a:br>
            <a:endParaRPr lang="en-GB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981575" y="865425"/>
            <a:ext cx="10596814" cy="2178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It facilitates mutable data storage in script by leveraging the sharing of common prefixes. This approach optimizes storage efficiency and enables more extensive data manipulation within the constrained on-chain environment.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79856-5228-F36A-31CE-0F61E4244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43" y="3167478"/>
            <a:ext cx="5782676" cy="33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70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D75-1AF6-4B6C-AFBB-1E30EED98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4" y="263721"/>
            <a:ext cx="5708987" cy="594679"/>
          </a:xfrm>
        </p:spPr>
        <p:txBody>
          <a:bodyPr anchor="t">
            <a:noAutofit/>
          </a:bodyPr>
          <a:lstStyle/>
          <a:p>
            <a:pPr algn="l"/>
            <a:r>
              <a:rPr lang="en" sz="2800" dirty="0"/>
              <a:t>Why Linked Lists?</a:t>
            </a:r>
            <a:br>
              <a:rPr lang="en" sz="2800" dirty="0"/>
            </a:br>
            <a:br>
              <a:rPr lang="en" sz="2800" dirty="0"/>
            </a:br>
            <a:endParaRPr lang="en-GB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C2FFD-F5F2-D0BD-D4B8-D86E1DEF8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08" y="3902497"/>
            <a:ext cx="7226145" cy="18034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0E88DFE-2C04-B011-7602-BFA637365FD7}"/>
              </a:ext>
            </a:extLst>
          </p:cNvPr>
          <p:cNvSpPr txBox="1">
            <a:spLocks/>
          </p:cNvSpPr>
          <p:nvPr/>
        </p:nvSpPr>
        <p:spPr>
          <a:xfrm>
            <a:off x="694822" y="735082"/>
            <a:ext cx="10596814" cy="2338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It leverages the EUTxO model to significantly enhance scalability and throughput. By linking multiple UTxOs together through a series of minting policies and validators, it improves the user experience  interacting with smart contracts concurrently.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72588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35BF79-792B-E4A9-CBAB-8E6D8C51ACDD}"/>
              </a:ext>
            </a:extLst>
          </p:cNvPr>
          <p:cNvSpPr txBox="1">
            <a:spLocks/>
          </p:cNvSpPr>
          <p:nvPr/>
        </p:nvSpPr>
        <p:spPr>
          <a:xfrm>
            <a:off x="1355557" y="3374297"/>
            <a:ext cx="10222832" cy="300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E24BE-F10F-D5A6-946A-B1CC7C6DEC14}"/>
              </a:ext>
            </a:extLst>
          </p:cNvPr>
          <p:cNvSpPr txBox="1">
            <a:spLocks/>
          </p:cNvSpPr>
          <p:nvPr/>
        </p:nvSpPr>
        <p:spPr>
          <a:xfrm>
            <a:off x="595562" y="221496"/>
            <a:ext cx="3525254" cy="5183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600" dirty="0"/>
              <a:t>Phase 2: Tests</a:t>
            </a:r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DE4561-D26F-69B3-0053-6F690C9E46E8}"/>
              </a:ext>
            </a:extLst>
          </p:cNvPr>
          <p:cNvSpPr txBox="1">
            <a:spLocks/>
          </p:cNvSpPr>
          <p:nvPr/>
        </p:nvSpPr>
        <p:spPr>
          <a:xfrm>
            <a:off x="595562" y="1117452"/>
            <a:ext cx="10596814" cy="1848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Each data structure was subjected to both manual code reviews and unit tests, with the results integrated into CI/CD pipeline. We ensured that they all passed the unit tests.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" sz="2000" dirty="0"/>
          </a:p>
          <a:p>
            <a:pPr algn="l"/>
            <a:br>
              <a:rPr lang="en" sz="2000" dirty="0"/>
            </a:br>
            <a:br>
              <a:rPr lang="en" sz="2000" dirty="0"/>
            </a:br>
            <a:r>
              <a:rPr lang="en-GB" sz="2000" dirty="0"/>
              <a:t> 				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917744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2011</TotalTime>
  <Words>1004</Words>
  <Application>Microsoft Office PowerPoint</Application>
  <PresentationFormat>Widescreen</PresentationFormat>
  <Paragraphs>166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The Trifecta of Data Structures: Merkle Trees, Tries, and Linked Lists for Cutting-Edge Contracts</vt:lpstr>
      <vt:lpstr>Challenge </vt:lpstr>
      <vt:lpstr>PowerPoint Presentation</vt:lpstr>
      <vt:lpstr>Execution and Milestones </vt:lpstr>
      <vt:lpstr>PowerPoint Presentation</vt:lpstr>
      <vt:lpstr>Why Merkle Trees?  </vt:lpstr>
      <vt:lpstr>Why Trie?  </vt:lpstr>
      <vt:lpstr>Why Linked Lists?  </vt:lpstr>
      <vt:lpstr>PowerPoint Presentation</vt:lpstr>
      <vt:lpstr>Phase 3: Documentation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Trifecta Of Data Structures: Merkle Trees, Tries and Linked Lists for Cutting-Edge Contracts</dc:title>
  <dc:creator>Harun Mwangi</dc:creator>
  <cp:lastModifiedBy>Harun Mwangi</cp:lastModifiedBy>
  <cp:revision>12</cp:revision>
  <dcterms:created xsi:type="dcterms:W3CDTF">2024-05-30T09:46:08Z</dcterms:created>
  <dcterms:modified xsi:type="dcterms:W3CDTF">2024-06-07T11:45:56Z</dcterms:modified>
</cp:coreProperties>
</file>